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2" d="100"/>
          <a:sy n="62" d="100"/>
        </p:scale>
        <p:origin x="1400" y="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 sz="4000">
                <a:solidFill>
                  <a:srgbClr val="00FFC8"/>
                </a:solidFill>
              </a:defRPr>
            </a:pPr>
            <a:r>
              <a:t>Scientific Calculator – Project Showcase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defRPr sz="2200">
                <a:solidFill>
                  <a:srgbClr val="C8C8C8"/>
                </a:solidFill>
              </a:defRPr>
            </a:pPr>
            <a:r>
              <a:t>Python Tkinter | GUI Design | Scientific &amp; Arithmetic Functions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C20EFF1-7405-D616-E370-DAB11A5DFB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31250" t="-108203" r="-231250" b="-108203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285"/>
    </mc:Choice>
    <mc:Fallback>
      <p:transition spd="slow" advTm="232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400">
                <a:solidFill>
                  <a:srgbClr val="00FFB4"/>
                </a:solidFill>
              </a:defRPr>
            </a:pPr>
            <a:r>
              <a:t>Core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pPr marL="0" indent="0">
              <a:buNone/>
              <a:defRPr sz="2400">
                <a:solidFill>
                  <a:srgbClr val="F0F0F0"/>
                </a:solidFill>
              </a:defRPr>
            </a:pPr>
            <a:r>
              <a:rPr dirty="0"/>
              <a:t>• Clear display screen for equations &amp; results</a:t>
            </a:r>
          </a:p>
          <a:p>
            <a:pPr marL="0" indent="0">
              <a:buNone/>
              <a:defRPr sz="2400">
                <a:solidFill>
                  <a:srgbClr val="F0F0F0"/>
                </a:solidFill>
              </a:defRPr>
            </a:pPr>
            <a:r>
              <a:rPr dirty="0"/>
              <a:t>• Clickable buttons for numbers &amp; operations</a:t>
            </a:r>
          </a:p>
          <a:p>
            <a:pPr marL="0" indent="0">
              <a:buNone/>
              <a:defRPr sz="2400">
                <a:solidFill>
                  <a:srgbClr val="F0F0F0"/>
                </a:solidFill>
              </a:defRPr>
            </a:pPr>
            <a:r>
              <a:rPr dirty="0"/>
              <a:t>• Supports +, -, ×, ÷ calculations</a:t>
            </a:r>
          </a:p>
          <a:p>
            <a:pPr marL="0" indent="0">
              <a:buNone/>
              <a:defRPr sz="2400">
                <a:solidFill>
                  <a:srgbClr val="F0F0F0"/>
                </a:solidFill>
              </a:defRPr>
            </a:pPr>
            <a:r>
              <a:rPr dirty="0"/>
              <a:t>• C = delete last digit | AC = clear all</a:t>
            </a:r>
          </a:p>
          <a:p>
            <a:pPr marL="0" indent="0">
              <a:buNone/>
              <a:defRPr sz="2400">
                <a:solidFill>
                  <a:srgbClr val="F0F0F0"/>
                </a:solidFill>
              </a:defRPr>
            </a:pPr>
            <a:r>
              <a:rPr dirty="0"/>
              <a:t>• = evaluates the full mathematical expression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3465AA2-F2F2-7CF7-19E0-7C3E08E086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31250" t="-108203" r="-231250" b="-108203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411"/>
    </mc:Choice>
    <mc:Fallback>
      <p:transition spd="slow" advTm="404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400">
                <a:solidFill>
                  <a:srgbClr val="00FF96"/>
                </a:solidFill>
              </a:defRPr>
            </a:pPr>
            <a:r>
              <a:t>Accurate Visual Mockup of Actual Calculator UI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731520" y="822960"/>
            <a:ext cx="5943600" cy="5486400"/>
          </a:xfrm>
          <a:prstGeom prst="roundRect">
            <a:avLst/>
          </a:prstGeom>
          <a:solidFill>
            <a:srgbClr val="282828"/>
          </a:solidFill>
          <a:ln>
            <a:solidFill>
              <a:srgbClr val="00FF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ectangle 3"/>
          <p:cNvSpPr/>
          <p:nvPr/>
        </p:nvSpPr>
        <p:spPr>
          <a:xfrm>
            <a:off x="1005840" y="1097280"/>
            <a:ext cx="5394960" cy="822960"/>
          </a:xfrm>
          <a:prstGeom prst="rect">
            <a:avLst/>
          </a:prstGeom>
          <a:solidFill>
            <a:srgbClr val="000000"/>
          </a:solidFill>
          <a:ln>
            <a:solidFill>
              <a:srgbClr val="00FF6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 sz="2800">
                <a:solidFill>
                  <a:srgbClr val="00FF00"/>
                </a:solidFill>
              </a:defRPr>
            </a:pPr>
            <a:r>
              <a:t>123 + 456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005840" y="210312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sin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828800" y="210312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cos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651760" y="210312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tan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474720" y="210312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log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297680" y="210312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√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5120640" y="210312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x²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005840" y="2606039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asin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828800" y="2606039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acos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651760" y="2606039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atan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474720" y="2606039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ln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297680" y="2606039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^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120640" y="2606039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π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1005840" y="310896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7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1828800" y="310896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8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2651760" y="310896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9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474720" y="310896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+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4297680" y="310896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C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5120640" y="310896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AC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1005840" y="361188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4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1828800" y="361188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5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2651760" y="361188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6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3474720" y="361188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-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4297680" y="361188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(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5120640" y="361188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)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1005840" y="411480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1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1828800" y="411480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2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2651760" y="411480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3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3474720" y="411480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*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4297680" y="411480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.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5120640" y="411480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%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1005840" y="461772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0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1828800" y="461772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00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2651760" y="461772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=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3474720" y="461772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/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4297680" y="461772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EXP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5120640" y="4617720"/>
            <a:ext cx="822960" cy="502920"/>
          </a:xfrm>
          <a:prstGeom prst="roundRect">
            <a:avLst/>
          </a:prstGeom>
          <a:solidFill>
            <a:srgbClr val="3C3C3C"/>
          </a:solidFill>
          <a:ln>
            <a:solidFill>
              <a:srgbClr val="00C8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800">
                <a:solidFill>
                  <a:srgbClr val="FFFFFF"/>
                </a:solidFill>
              </a:defRPr>
            </a:pPr>
            <a:r>
              <a:t>ANS</a:t>
            </a:r>
          </a:p>
        </p:txBody>
      </p:sp>
      <p:pic>
        <p:nvPicPr>
          <p:cNvPr id="41" name="Audio 40">
            <a:hlinkClick r:id="" action="ppaction://media"/>
            <a:extLst>
              <a:ext uri="{FF2B5EF4-FFF2-40B4-BE49-F238E27FC236}">
                <a16:creationId xmlns:a16="http://schemas.microsoft.com/office/drawing/2014/main" id="{3EAD84A2-2CF1-C811-9374-AEF20209E6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31250" t="-108203" r="-231250" b="-108203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517"/>
    </mc:Choice>
    <mc:Fallback>
      <p:transition spd="slow" advTm="355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400">
                <a:solidFill>
                  <a:srgbClr val="00FFB4"/>
                </a:solidFill>
              </a:defRPr>
            </a:pPr>
            <a:r>
              <a:t>Scientific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pPr marL="0" indent="0">
              <a:buNone/>
              <a:defRPr sz="2400">
                <a:solidFill>
                  <a:srgbClr val="F0F0F0"/>
                </a:solidFill>
              </a:defRPr>
            </a:pPr>
            <a:r>
              <a:rPr dirty="0"/>
              <a:t>• sin, cos, tan + inverse trig functions</a:t>
            </a:r>
          </a:p>
          <a:p>
            <a:pPr marL="0" indent="0">
              <a:buNone/>
              <a:defRPr sz="2400">
                <a:solidFill>
                  <a:srgbClr val="F0F0F0"/>
                </a:solidFill>
              </a:defRPr>
            </a:pPr>
            <a:r>
              <a:rPr dirty="0"/>
              <a:t>• log, ln, √, x², exponent, π</a:t>
            </a:r>
          </a:p>
          <a:p>
            <a:pPr marL="0" indent="0">
              <a:buNone/>
              <a:defRPr sz="2400">
                <a:solidFill>
                  <a:srgbClr val="F0F0F0"/>
                </a:solidFill>
              </a:defRPr>
            </a:pPr>
            <a:r>
              <a:rPr dirty="0"/>
              <a:t>• EXP notation support</a:t>
            </a:r>
          </a:p>
          <a:p>
            <a:pPr marL="0" indent="0">
              <a:buNone/>
              <a:defRPr sz="2400">
                <a:solidFill>
                  <a:srgbClr val="F0F0F0"/>
                </a:solidFill>
              </a:defRPr>
            </a:pPr>
            <a:r>
              <a:rPr dirty="0"/>
              <a:t>• ANS stores last computed value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40C1032-B342-B93C-DF96-F1FC126414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31250" t="-108203" r="-231250" b="-108203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740"/>
    </mc:Choice>
    <mc:Fallback>
      <p:transition spd="slow" advTm="38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400">
                <a:solidFill>
                  <a:srgbClr val="00FFB4"/>
                </a:solidFill>
              </a:defRPr>
            </a:pPr>
            <a:r>
              <a:t>Keyboard Shortcuts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pPr marL="0" indent="0">
              <a:buNone/>
              <a:defRPr sz="2400">
                <a:solidFill>
                  <a:srgbClr val="F0F0F0"/>
                </a:solidFill>
              </a:defRPr>
            </a:pPr>
            <a:r>
              <a:rPr dirty="0"/>
              <a:t>• Enter → Evaluate</a:t>
            </a:r>
          </a:p>
          <a:p>
            <a:pPr marL="0" indent="0">
              <a:buNone/>
              <a:defRPr sz="2400">
                <a:solidFill>
                  <a:srgbClr val="F0F0F0"/>
                </a:solidFill>
              </a:defRPr>
            </a:pPr>
            <a:r>
              <a:rPr dirty="0"/>
              <a:t>• Backspace → Delete last character</a:t>
            </a:r>
          </a:p>
          <a:p>
            <a:pPr marL="0" indent="0">
              <a:buNone/>
              <a:defRPr sz="2400">
                <a:solidFill>
                  <a:srgbClr val="F0F0F0"/>
                </a:solidFill>
              </a:defRPr>
            </a:pPr>
            <a:r>
              <a:rPr dirty="0"/>
              <a:t>• ANS → Insert previous result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E5CEEBF-EC56-B19B-F74D-8F77FD0381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31250" t="-108203" r="-231250" b="-108203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442"/>
    </mc:Choice>
    <mc:Fallback>
      <p:transition spd="slow" advTm="264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400">
                <a:solidFill>
                  <a:srgbClr val="00FFB4"/>
                </a:solidFill>
              </a:defRPr>
            </a:pPr>
            <a:r>
              <a:t>Internal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pPr marL="0" indent="0">
              <a:buNone/>
              <a:defRPr sz="2400">
                <a:solidFill>
                  <a:srgbClr val="F0F0F0"/>
                </a:solidFill>
              </a:defRPr>
            </a:pPr>
            <a:r>
              <a:rPr dirty="0"/>
              <a:t>• </a:t>
            </a:r>
            <a:r>
              <a:rPr dirty="0" err="1"/>
              <a:t>Tkinter</a:t>
            </a:r>
            <a:r>
              <a:rPr dirty="0"/>
              <a:t> handles GUI layout + interactions</a:t>
            </a:r>
          </a:p>
          <a:p>
            <a:pPr marL="0" indent="0">
              <a:buNone/>
              <a:defRPr sz="2400">
                <a:solidFill>
                  <a:srgbClr val="F0F0F0"/>
                </a:solidFill>
              </a:defRPr>
            </a:pPr>
            <a:r>
              <a:rPr dirty="0"/>
              <a:t>• </a:t>
            </a:r>
            <a:r>
              <a:rPr dirty="0" err="1"/>
              <a:t>StringVar</a:t>
            </a:r>
            <a:r>
              <a:rPr dirty="0"/>
              <a:t> dynamically manages expression text</a:t>
            </a:r>
          </a:p>
          <a:p>
            <a:pPr marL="0" indent="0">
              <a:buNone/>
              <a:defRPr sz="2400">
                <a:solidFill>
                  <a:srgbClr val="F0F0F0"/>
                </a:solidFill>
              </a:defRPr>
            </a:pPr>
            <a:r>
              <a:rPr dirty="0"/>
              <a:t>• Math module powers scientific operations</a:t>
            </a:r>
            <a:endParaRPr lang="en-US" dirty="0"/>
          </a:p>
          <a:p>
            <a:pPr marL="0" indent="0">
              <a:buNone/>
              <a:defRPr sz="2400">
                <a:solidFill>
                  <a:srgbClr val="F0F0F0"/>
                </a:solidFill>
              </a:defRPr>
            </a:pPr>
            <a:r>
              <a:rPr lang="en-US" dirty="0"/>
              <a:t>• safe eval inside try-except for reliability</a:t>
            </a:r>
          </a:p>
          <a:p>
            <a:pPr marL="0" indent="0">
              <a:buNone/>
              <a:defRPr sz="2400">
                <a:solidFill>
                  <a:srgbClr val="F0F0F0"/>
                </a:solidFill>
              </a:defRPr>
            </a:pPr>
            <a:r>
              <a:rPr dirty="0"/>
              <a:t>• Event-driven design ensures smooth workflow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189</Words>
  <Application>Microsoft Office PowerPoint</Application>
  <PresentationFormat>On-screen Show (4:3)</PresentationFormat>
  <Paragraphs>65</Paragraphs>
  <Slides>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Scientific Calculator – Project Showcase</vt:lpstr>
      <vt:lpstr>Core Features</vt:lpstr>
      <vt:lpstr>Accurate Visual Mockup of Actual Calculator UI</vt:lpstr>
      <vt:lpstr>Scientific Functions</vt:lpstr>
      <vt:lpstr>Keyboard Shortcuts</vt:lpstr>
      <vt:lpstr>Internal Architecture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Sumeet Rajput</cp:lastModifiedBy>
  <cp:revision>2</cp:revision>
  <dcterms:created xsi:type="dcterms:W3CDTF">2013-01-27T09:14:16Z</dcterms:created>
  <dcterms:modified xsi:type="dcterms:W3CDTF">2025-12-12T11:35:30Z</dcterms:modified>
  <cp:category/>
</cp:coreProperties>
</file>

<file path=docProps/thumbnail.jpeg>
</file>